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DC725BA-690F-4E9A-BF4D-0AFB0B045C73}" type="datetimeFigureOut">
              <a:rPr lang="es-PE" smtClean="0"/>
              <a:t>23/10/2020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31525457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2141777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21833109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239881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167835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BDC725BA-690F-4E9A-BF4D-0AFB0B045C73}" type="datetimeFigureOut">
              <a:rPr lang="es-PE" smtClean="0"/>
              <a:t>23/10/2020</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4066386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BDC725BA-690F-4E9A-BF4D-0AFB0B045C73}" type="datetimeFigureOut">
              <a:rPr lang="es-PE" smtClean="0"/>
              <a:t>23/10/2020</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2126522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C725BA-690F-4E9A-BF4D-0AFB0B045C73}" type="datetimeFigureOut">
              <a:rPr lang="es-PE" smtClean="0"/>
              <a:t>23/10/2020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38226705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C725BA-690F-4E9A-BF4D-0AFB0B045C73}" type="datetimeFigureOut">
              <a:rPr lang="es-PE" smtClean="0"/>
              <a:t>23/10/2020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399458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DC725BA-690F-4E9A-BF4D-0AFB0B045C73}" type="datetimeFigureOut">
              <a:rPr lang="es-PE" smtClean="0"/>
              <a:t>23/10/2020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4020520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DC725BA-690F-4E9A-BF4D-0AFB0B045C73}" type="datetimeFigureOut">
              <a:rPr lang="es-PE" smtClean="0"/>
              <a:t>23/10/2020</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1689012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1472827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DC725BA-690F-4E9A-BF4D-0AFB0B045C73}" type="datetimeFigureOut">
              <a:rPr lang="es-PE" smtClean="0"/>
              <a:t>23/10/2020</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83122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DC725BA-690F-4E9A-BF4D-0AFB0B045C73}" type="datetimeFigureOut">
              <a:rPr lang="es-PE" smtClean="0"/>
              <a:t>23/10/2020</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459914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C725BA-690F-4E9A-BF4D-0AFB0B045C73}" type="datetimeFigureOut">
              <a:rPr lang="es-PE" smtClean="0"/>
              <a:t>23/10/2020</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3522409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2522359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DC725BA-690F-4E9A-BF4D-0AFB0B045C73}" type="datetimeFigureOut">
              <a:rPr lang="es-PE" smtClean="0"/>
              <a:t>23/10/2020</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4D5A3B8A-9916-42A4-B637-E1AC01AEC29F}" type="slidenum">
              <a:rPr lang="es-PE" smtClean="0"/>
              <a:t>‹Nº›</a:t>
            </a:fld>
            <a:endParaRPr lang="es-PE"/>
          </a:p>
        </p:txBody>
      </p:sp>
    </p:spTree>
    <p:extLst>
      <p:ext uri="{BB962C8B-B14F-4D97-AF65-F5344CB8AC3E}">
        <p14:creationId xmlns:p14="http://schemas.microsoft.com/office/powerpoint/2010/main" val="248763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DC725BA-690F-4E9A-BF4D-0AFB0B045C73}" type="datetimeFigureOut">
              <a:rPr lang="es-PE" smtClean="0"/>
              <a:t>23/10/2020</a:t>
            </a:fld>
            <a:endParaRPr lang="es-PE"/>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PE"/>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D5A3B8A-9916-42A4-B637-E1AC01AEC29F}" type="slidenum">
              <a:rPr lang="es-PE" smtClean="0"/>
              <a:t>‹Nº›</a:t>
            </a:fld>
            <a:endParaRPr lang="es-PE"/>
          </a:p>
        </p:txBody>
      </p:sp>
    </p:spTree>
    <p:extLst>
      <p:ext uri="{BB962C8B-B14F-4D97-AF65-F5344CB8AC3E}">
        <p14:creationId xmlns:p14="http://schemas.microsoft.com/office/powerpoint/2010/main" val="190120462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A33C94-2EE1-4C80-8C21-B798846CC2A3}"/>
              </a:ext>
            </a:extLst>
          </p:cNvPr>
          <p:cNvSpPr>
            <a:spLocks noGrp="1"/>
          </p:cNvSpPr>
          <p:nvPr>
            <p:ph type="ctrTitle"/>
          </p:nvPr>
        </p:nvSpPr>
        <p:spPr>
          <a:xfrm>
            <a:off x="1804819" y="596107"/>
            <a:ext cx="9001462" cy="710406"/>
          </a:xfrm>
        </p:spPr>
        <p:txBody>
          <a:bodyPr>
            <a:normAutofit fontScale="90000"/>
          </a:bodyPr>
          <a:lstStyle/>
          <a:p>
            <a:r>
              <a:rPr lang="es-ES" sz="2200" kern="1400" spc="-50" dirty="0">
                <a:effectLst/>
                <a:latin typeface="Calisto MT" panose="02040603050505030304" pitchFamily="18" charset="0"/>
                <a:ea typeface="Times New Roman" panose="02020603050405020304" pitchFamily="18" charset="0"/>
                <a:cs typeface="Times New Roman" panose="02020603050405020304" pitchFamily="18" charset="0"/>
              </a:rPr>
              <a:t>Universidad Nacional San Antonio Abad Del Cusco</a:t>
            </a:r>
            <a:br>
              <a:rPr lang="es-PE" sz="1800" kern="1400" spc="-50" dirty="0">
                <a:effectLst/>
                <a:latin typeface="Calibri Light" panose="020F0302020204030204" pitchFamily="34" charset="0"/>
                <a:ea typeface="Times New Roman" panose="02020603050405020304" pitchFamily="18" charset="0"/>
                <a:cs typeface="Times New Roman" panose="02020603050405020304" pitchFamily="18" charset="0"/>
              </a:rPr>
            </a:br>
            <a:endParaRPr lang="es-PE" dirty="0"/>
          </a:p>
        </p:txBody>
      </p:sp>
      <p:sp>
        <p:nvSpPr>
          <p:cNvPr id="3" name="Subtítulo 2">
            <a:extLst>
              <a:ext uri="{FF2B5EF4-FFF2-40B4-BE49-F238E27FC236}">
                <a16:creationId xmlns:a16="http://schemas.microsoft.com/office/drawing/2014/main" id="{BF3BEE6A-A2E8-4BAB-8738-48DF65B3034F}"/>
              </a:ext>
            </a:extLst>
          </p:cNvPr>
          <p:cNvSpPr>
            <a:spLocks noGrp="1"/>
          </p:cNvSpPr>
          <p:nvPr>
            <p:ph type="subTitle" idx="1"/>
          </p:nvPr>
        </p:nvSpPr>
        <p:spPr>
          <a:xfrm>
            <a:off x="1173872" y="4653756"/>
            <a:ext cx="10263356" cy="1194594"/>
          </a:xfrm>
        </p:spPr>
        <p:txBody>
          <a:bodyPr>
            <a:normAutofit/>
          </a:bodyPr>
          <a:lstStyle/>
          <a:p>
            <a:pPr algn="l"/>
            <a:r>
              <a:rPr lang="es-ES" b="1" dirty="0"/>
              <a:t>PROYECTO</a:t>
            </a:r>
            <a:r>
              <a:rPr lang="es-ES" dirty="0"/>
              <a:t> : Implementación De Sudoku Con Algoritmo Backtracking</a:t>
            </a:r>
          </a:p>
          <a:p>
            <a:pPr algn="l"/>
            <a:r>
              <a:rPr lang="es-ES" b="1" dirty="0"/>
              <a:t>MATERIA: </a:t>
            </a:r>
            <a:r>
              <a:rPr lang="es-ES" dirty="0"/>
              <a:t>Algoritmos Paralelos Y Distribuidos </a:t>
            </a:r>
            <a:endParaRPr lang="es-PE" dirty="0"/>
          </a:p>
        </p:txBody>
      </p:sp>
      <p:pic>
        <p:nvPicPr>
          <p:cNvPr id="14" name="Imagen 13">
            <a:extLst>
              <a:ext uri="{FF2B5EF4-FFF2-40B4-BE49-F238E27FC236}">
                <a16:creationId xmlns:a16="http://schemas.microsoft.com/office/drawing/2014/main" id="{9E91F3FF-67D0-4351-B82D-87DF8CC13FB7}"/>
              </a:ext>
            </a:extLst>
          </p:cNvPr>
          <p:cNvPicPr/>
          <p:nvPr/>
        </p:nvPicPr>
        <p:blipFill rotWithShape="1">
          <a:blip r:embed="rId2">
            <a:extLst>
              <a:ext uri="{28A0092B-C50C-407E-A947-70E740481C1C}">
                <a14:useLocalDpi xmlns:a14="http://schemas.microsoft.com/office/drawing/2010/main" val="0"/>
              </a:ext>
            </a:extLst>
          </a:blip>
          <a:srcRect l="319" b="543"/>
          <a:stretch/>
        </p:blipFill>
        <p:spPr bwMode="auto">
          <a:xfrm>
            <a:off x="5168265" y="1483300"/>
            <a:ext cx="1760220" cy="2311400"/>
          </a:xfrm>
          <a:prstGeom prst="rect">
            <a:avLst/>
          </a:prstGeom>
          <a:noFill/>
          <a:ln>
            <a:noFill/>
          </a:ln>
          <a:extLst>
            <a:ext uri="{53640926-AAD7-44D8-BBD7-CCE9431645EC}">
              <a14:shadowObscured xmlns:a14="http://schemas.microsoft.com/office/drawing/2010/main"/>
            </a:ext>
          </a:extLst>
        </p:spPr>
      </p:pic>
      <p:sp>
        <p:nvSpPr>
          <p:cNvPr id="20" name="CuadroTexto 19">
            <a:extLst>
              <a:ext uri="{FF2B5EF4-FFF2-40B4-BE49-F238E27FC236}">
                <a16:creationId xmlns:a16="http://schemas.microsoft.com/office/drawing/2014/main" id="{1D153533-25B0-4E19-9492-E7AB57E8D3E6}"/>
              </a:ext>
            </a:extLst>
          </p:cNvPr>
          <p:cNvSpPr txBox="1"/>
          <p:nvPr/>
        </p:nvSpPr>
        <p:spPr>
          <a:xfrm>
            <a:off x="2952750" y="772894"/>
            <a:ext cx="6096000" cy="646331"/>
          </a:xfrm>
          <a:prstGeom prst="rect">
            <a:avLst/>
          </a:prstGeom>
          <a:noFill/>
        </p:spPr>
        <p:txBody>
          <a:bodyPr wrap="square">
            <a:spAutoFit/>
          </a:bodyPr>
          <a:lstStyle/>
          <a:p>
            <a:pPr algn="ctr"/>
            <a:r>
              <a:rPr lang="es-ES" sz="1800" dirty="0">
                <a:effectLst/>
                <a:latin typeface="Calisto MT" panose="02040603050505030304" pitchFamily="18" charset="0"/>
                <a:ea typeface="Calibri" panose="020F0502020204030204" pitchFamily="34" charset="0"/>
                <a:cs typeface="Arial" panose="020B0604020202020204" pitchFamily="34" charset="0"/>
              </a:rPr>
              <a:t>FACULTAD DE ING. ELÉCTRICA, ELECTRÓNICA, INFORMÁTICA Y MECÁNICA</a:t>
            </a:r>
            <a:endParaRPr lang="es-PE" dirty="0"/>
          </a:p>
        </p:txBody>
      </p:sp>
      <p:sp>
        <p:nvSpPr>
          <p:cNvPr id="22" name="CuadroTexto 21">
            <a:extLst>
              <a:ext uri="{FF2B5EF4-FFF2-40B4-BE49-F238E27FC236}">
                <a16:creationId xmlns:a16="http://schemas.microsoft.com/office/drawing/2014/main" id="{6A275C75-5C08-41D4-94F8-A0CAA2F1B871}"/>
              </a:ext>
            </a:extLst>
          </p:cNvPr>
          <p:cNvSpPr txBox="1"/>
          <p:nvPr/>
        </p:nvSpPr>
        <p:spPr>
          <a:xfrm>
            <a:off x="3124200" y="3794700"/>
            <a:ext cx="6096000" cy="646331"/>
          </a:xfrm>
          <a:prstGeom prst="rect">
            <a:avLst/>
          </a:prstGeom>
          <a:noFill/>
        </p:spPr>
        <p:txBody>
          <a:bodyPr wrap="square">
            <a:spAutoFit/>
          </a:bodyPr>
          <a:lstStyle/>
          <a:p>
            <a:pPr algn="ctr"/>
            <a:r>
              <a:rPr lang="es-ES" sz="1800" kern="1400" spc="-50" dirty="0">
                <a:effectLst/>
                <a:latin typeface="Calisto MT" panose="02040603050505030304" pitchFamily="18" charset="0"/>
                <a:ea typeface="Times New Roman" panose="02020603050405020304" pitchFamily="18" charset="0"/>
                <a:cs typeface="Times New Roman" panose="02020603050405020304" pitchFamily="18" charset="0"/>
              </a:rPr>
              <a:t>ESCUELA PROFESIONAL DE ING. INFORMATICA Y DE SISTEMAS </a:t>
            </a:r>
            <a:endParaRPr lang="es-PE" sz="4000" kern="1400" spc="-50" dirty="0">
              <a:effectLst/>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8932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9DAC0E-CA58-4CB1-9DE9-5A75CCD82FF7}"/>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67DE4016-C1D3-4C12-BED0-0E7AB5B31DE0}"/>
              </a:ext>
            </a:extLst>
          </p:cNvPr>
          <p:cNvSpPr>
            <a:spLocks noGrp="1"/>
          </p:cNvSpPr>
          <p:nvPr>
            <p:ph idx="1"/>
          </p:nvPr>
        </p:nvSpPr>
        <p:spPr>
          <a:xfrm>
            <a:off x="913795" y="2096064"/>
            <a:ext cx="3686780" cy="3695136"/>
          </a:xfrm>
        </p:spPr>
        <p:txBody>
          <a:bodyPr/>
          <a:lstStyle/>
          <a:p>
            <a:pPr algn="just"/>
            <a:r>
              <a:rPr lang="es-ES" dirty="0"/>
              <a:t>Para determinados tableros, entonces, el algoritmo tardará mucho tiempo, aún con el hardware actual. La ventaja, sin embargo, radica en que el algoritmo devolverá, tarde o temprano, la solución esperada.</a:t>
            </a:r>
            <a:endParaRPr lang="es-PE" dirty="0"/>
          </a:p>
        </p:txBody>
      </p:sp>
      <p:pic>
        <p:nvPicPr>
          <p:cNvPr id="4" name="Imagen 3">
            <a:extLst>
              <a:ext uri="{FF2B5EF4-FFF2-40B4-BE49-F238E27FC236}">
                <a16:creationId xmlns:a16="http://schemas.microsoft.com/office/drawing/2014/main" id="{37526EFB-3EEF-4F45-8768-DEEC7C545533}"/>
              </a:ext>
            </a:extLst>
          </p:cNvPr>
          <p:cNvPicPr/>
          <p:nvPr/>
        </p:nvPicPr>
        <p:blipFill rotWithShape="1">
          <a:blip r:embed="rId2"/>
          <a:srcRect l="17168" t="13796" r="51082" b="13044"/>
          <a:stretch/>
        </p:blipFill>
        <p:spPr bwMode="auto">
          <a:xfrm>
            <a:off x="5470526" y="1628775"/>
            <a:ext cx="5311773" cy="47434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79784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487E98-54E0-45CF-8494-26F700D94F52}"/>
              </a:ext>
            </a:extLst>
          </p:cNvPr>
          <p:cNvSpPr>
            <a:spLocks noGrp="1"/>
          </p:cNvSpPr>
          <p:nvPr>
            <p:ph type="title"/>
          </p:nvPr>
        </p:nvSpPr>
        <p:spPr/>
        <p:txBody>
          <a:bodyPr/>
          <a:lstStyle/>
          <a:p>
            <a:r>
              <a:rPr lang="es-PE" dirty="0"/>
              <a:t>Implementación en Pseudocódigo</a:t>
            </a:r>
          </a:p>
        </p:txBody>
      </p:sp>
      <p:pic>
        <p:nvPicPr>
          <p:cNvPr id="6" name="Marcador de contenido 5">
            <a:extLst>
              <a:ext uri="{FF2B5EF4-FFF2-40B4-BE49-F238E27FC236}">
                <a16:creationId xmlns:a16="http://schemas.microsoft.com/office/drawing/2014/main" id="{F7203D30-7708-41E6-B51C-37A201E259F8}"/>
              </a:ext>
            </a:extLst>
          </p:cNvPr>
          <p:cNvPicPr>
            <a:picLocks noGrp="1"/>
          </p:cNvPicPr>
          <p:nvPr>
            <p:ph idx="1"/>
          </p:nvPr>
        </p:nvPicPr>
        <p:blipFill rotWithShape="1">
          <a:blip r:embed="rId2"/>
          <a:srcRect l="16110" t="17559" r="32855" b="26840"/>
          <a:stretch/>
        </p:blipFill>
        <p:spPr bwMode="auto">
          <a:xfrm>
            <a:off x="1847217" y="1935921"/>
            <a:ext cx="8191613" cy="454342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08381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B551A5-7C64-4FF7-B694-4BE7058E146C}"/>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E40319B4-F2A9-4674-B365-231AE9AEA7E3}"/>
              </a:ext>
            </a:extLst>
          </p:cNvPr>
          <p:cNvSpPr>
            <a:spLocks noGrp="1"/>
          </p:cNvSpPr>
          <p:nvPr>
            <p:ph idx="1"/>
          </p:nvPr>
        </p:nvSpPr>
        <p:spPr/>
        <p:txBody>
          <a:bodyPr/>
          <a:lstStyle/>
          <a:p>
            <a:r>
              <a:rPr lang="es-ES" dirty="0"/>
              <a:t>Llamada inicial:</a:t>
            </a:r>
            <a:endParaRPr lang="es-PE" dirty="0"/>
          </a:p>
        </p:txBody>
      </p:sp>
      <p:pic>
        <p:nvPicPr>
          <p:cNvPr id="4" name="Imagen 3">
            <a:extLst>
              <a:ext uri="{FF2B5EF4-FFF2-40B4-BE49-F238E27FC236}">
                <a16:creationId xmlns:a16="http://schemas.microsoft.com/office/drawing/2014/main" id="{CD549520-BB44-44D0-A07E-D965576163EA}"/>
              </a:ext>
            </a:extLst>
          </p:cNvPr>
          <p:cNvPicPr/>
          <p:nvPr/>
        </p:nvPicPr>
        <p:blipFill rotWithShape="1">
          <a:blip r:embed="rId2"/>
          <a:srcRect l="15758" t="41597" r="54962" b="27676"/>
          <a:stretch/>
        </p:blipFill>
        <p:spPr bwMode="auto">
          <a:xfrm>
            <a:off x="4130674" y="1876707"/>
            <a:ext cx="6946381" cy="41338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86955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FAA65A-76B2-4E71-AF3A-8FF27B2319B4}"/>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CD919ABB-15FD-4146-9D62-49FA3160EC94}"/>
              </a:ext>
            </a:extLst>
          </p:cNvPr>
          <p:cNvSpPr>
            <a:spLocks noGrp="1"/>
          </p:cNvSpPr>
          <p:nvPr>
            <p:ph idx="1"/>
          </p:nvPr>
        </p:nvSpPr>
        <p:spPr>
          <a:xfrm>
            <a:off x="85726" y="2550186"/>
            <a:ext cx="2533650" cy="2688564"/>
          </a:xfrm>
        </p:spPr>
        <p:txBody>
          <a:bodyPr>
            <a:normAutofit/>
          </a:bodyPr>
          <a:lstStyle/>
          <a:p>
            <a:pPr algn="just"/>
            <a:r>
              <a:rPr lang="es-ES" dirty="0"/>
              <a:t>Funciones auxiliares:</a:t>
            </a:r>
          </a:p>
          <a:p>
            <a:pPr algn="just"/>
            <a:r>
              <a:rPr lang="es-PE" sz="1800" dirty="0">
                <a:effectLst/>
                <a:latin typeface="Arial" panose="020B0604020202020204" pitchFamily="34" charset="0"/>
                <a:ea typeface="Calibri" panose="020F0502020204030204" pitchFamily="34" charset="0"/>
              </a:rPr>
              <a:t>Función auxiliar que comprueba la factibilidad de una solución parcial.</a:t>
            </a:r>
            <a:endParaRPr lang="es-PE" dirty="0"/>
          </a:p>
        </p:txBody>
      </p:sp>
      <p:pic>
        <p:nvPicPr>
          <p:cNvPr id="4" name="Imagen 3">
            <a:extLst>
              <a:ext uri="{FF2B5EF4-FFF2-40B4-BE49-F238E27FC236}">
                <a16:creationId xmlns:a16="http://schemas.microsoft.com/office/drawing/2014/main" id="{319F49BC-A657-4696-9842-A47D97585415}"/>
              </a:ext>
            </a:extLst>
          </p:cNvPr>
          <p:cNvPicPr/>
          <p:nvPr/>
        </p:nvPicPr>
        <p:blipFill rotWithShape="1">
          <a:blip r:embed="rId2">
            <a:extLst>
              <a:ext uri="{28A0092B-C50C-407E-A947-70E740481C1C}">
                <a14:useLocalDpi xmlns:a14="http://schemas.microsoft.com/office/drawing/2010/main" val="0"/>
              </a:ext>
            </a:extLst>
          </a:blip>
          <a:srcRect l="14934" r="8867" b="8654"/>
          <a:stretch/>
        </p:blipFill>
        <p:spPr bwMode="auto">
          <a:xfrm>
            <a:off x="2819717" y="131762"/>
            <a:ext cx="9286558" cy="6594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31874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9847B7-ADAA-4D67-81BE-7E520832C81D}"/>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4A66243F-C417-4382-983F-E5FE8B448DCC}"/>
              </a:ext>
            </a:extLst>
          </p:cNvPr>
          <p:cNvSpPr>
            <a:spLocks noGrp="1"/>
          </p:cNvSpPr>
          <p:nvPr>
            <p:ph idx="1"/>
          </p:nvPr>
        </p:nvSpPr>
        <p:spPr>
          <a:xfrm>
            <a:off x="913795" y="2423600"/>
            <a:ext cx="4725005" cy="3695136"/>
          </a:xfrm>
        </p:spPr>
        <p:txBody>
          <a:bodyPr/>
          <a:lstStyle/>
          <a:p>
            <a:pPr algn="just"/>
            <a:r>
              <a:rPr lang="es-ES" dirty="0"/>
              <a:t>Función auxiliar que se utiliza para averiguar la celda inicial desde la que haremos la comprobación de factibilidad de una celda determinada en su correspondiente subgrupo de 3x3 celdas.</a:t>
            </a:r>
            <a:endParaRPr lang="es-PE" dirty="0"/>
          </a:p>
        </p:txBody>
      </p:sp>
      <p:pic>
        <p:nvPicPr>
          <p:cNvPr id="4" name="Imagen 3">
            <a:extLst>
              <a:ext uri="{FF2B5EF4-FFF2-40B4-BE49-F238E27FC236}">
                <a16:creationId xmlns:a16="http://schemas.microsoft.com/office/drawing/2014/main" id="{A2A83F74-1CEB-4EA7-A726-AC0048653CF0}"/>
              </a:ext>
            </a:extLst>
          </p:cNvPr>
          <p:cNvPicPr/>
          <p:nvPr/>
        </p:nvPicPr>
        <p:blipFill rotWithShape="1">
          <a:blip r:embed="rId2"/>
          <a:srcRect l="14464" t="29264" r="59431" b="30393"/>
          <a:stretch/>
        </p:blipFill>
        <p:spPr bwMode="auto">
          <a:xfrm>
            <a:off x="5867052" y="2255837"/>
            <a:ext cx="5515928" cy="37830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09864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43459-9D10-4434-9938-56C22AA6D4C5}"/>
              </a:ext>
            </a:extLst>
          </p:cNvPr>
          <p:cNvSpPr>
            <a:spLocks noGrp="1"/>
          </p:cNvSpPr>
          <p:nvPr>
            <p:ph type="title"/>
          </p:nvPr>
        </p:nvSpPr>
        <p:spPr/>
        <p:txBody>
          <a:bodyPr/>
          <a:lstStyle/>
          <a:p>
            <a:r>
              <a:rPr lang="en-US" dirty="0"/>
              <a:t>Análisis de inhibidores del paralelismo</a:t>
            </a:r>
            <a:endParaRPr lang="es-MX" dirty="0"/>
          </a:p>
        </p:txBody>
      </p:sp>
      <p:sp>
        <p:nvSpPr>
          <p:cNvPr id="3" name="Content Placeholder 2">
            <a:extLst>
              <a:ext uri="{FF2B5EF4-FFF2-40B4-BE49-F238E27FC236}">
                <a16:creationId xmlns:a16="http://schemas.microsoft.com/office/drawing/2014/main" id="{53C7C0F5-FBBB-4042-9F1E-A7A9BEB8D215}"/>
              </a:ext>
            </a:extLst>
          </p:cNvPr>
          <p:cNvSpPr>
            <a:spLocks noGrp="1"/>
          </p:cNvSpPr>
          <p:nvPr>
            <p:ph idx="1"/>
          </p:nvPr>
        </p:nvSpPr>
        <p:spPr>
          <a:xfrm>
            <a:off x="1075720" y="2467539"/>
            <a:ext cx="10353762" cy="3695136"/>
          </a:xfrm>
        </p:spPr>
        <p:txBody>
          <a:bodyPr anchor="ctr"/>
          <a:lstStyle/>
          <a:p>
            <a:pPr marL="0" indent="0" algn="just">
              <a:buNone/>
            </a:pPr>
            <a:r>
              <a:rPr lang="es-ES" dirty="0"/>
              <a:t>Al momento de querer paralelizar este problema, nos dimos cuenta de que había muchos ciclos for en los cuales se pudiera implementar la librería Open MP para sacarle provecho a los hilos de procesamiento de nuestras PC y resolver el problema en una cantidad aún menor de tiempo.</a:t>
            </a:r>
          </a:p>
          <a:p>
            <a:pPr marL="0" indent="0">
              <a:buNone/>
            </a:pPr>
            <a:endParaRPr lang="es-MX" dirty="0"/>
          </a:p>
        </p:txBody>
      </p:sp>
    </p:spTree>
    <p:extLst>
      <p:ext uri="{BB962C8B-B14F-4D97-AF65-F5344CB8AC3E}">
        <p14:creationId xmlns:p14="http://schemas.microsoft.com/office/powerpoint/2010/main" val="315558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694AB1-C189-4690-AB75-12612EF89161}"/>
              </a:ext>
            </a:extLst>
          </p:cNvPr>
          <p:cNvSpPr>
            <a:spLocks noGrp="1"/>
          </p:cNvSpPr>
          <p:nvPr>
            <p:ph type="title"/>
          </p:nvPr>
        </p:nvSpPr>
        <p:spPr/>
        <p:txBody>
          <a:bodyPr/>
          <a:lstStyle/>
          <a:p>
            <a:r>
              <a:rPr lang="es-ES" dirty="0"/>
              <a:t>conclusiones</a:t>
            </a:r>
            <a:endParaRPr lang="es-PE" dirty="0"/>
          </a:p>
        </p:txBody>
      </p:sp>
      <p:sp>
        <p:nvSpPr>
          <p:cNvPr id="3" name="Marcador de contenido 2">
            <a:extLst>
              <a:ext uri="{FF2B5EF4-FFF2-40B4-BE49-F238E27FC236}">
                <a16:creationId xmlns:a16="http://schemas.microsoft.com/office/drawing/2014/main" id="{EECF1682-92CA-45EF-92DB-F3305905FDA8}"/>
              </a:ext>
            </a:extLst>
          </p:cNvPr>
          <p:cNvSpPr>
            <a:spLocks noGrp="1"/>
          </p:cNvSpPr>
          <p:nvPr>
            <p:ph idx="1"/>
          </p:nvPr>
        </p:nvSpPr>
        <p:spPr>
          <a:xfrm>
            <a:off x="913795" y="2096063"/>
            <a:ext cx="10353762" cy="4276161"/>
          </a:xfrm>
        </p:spPr>
        <p:txBody>
          <a:bodyPr>
            <a:normAutofit/>
          </a:bodyPr>
          <a:lstStyle/>
          <a:p>
            <a:pPr algn="just"/>
            <a:r>
              <a:rPr lang="es-ES" dirty="0"/>
              <a:t>Se planteo el Sudoku, como un problema de optimización que presenta características de alta complejidad matemática, como la presencia de una solución única y se propone un modelo matemático. </a:t>
            </a:r>
          </a:p>
          <a:p>
            <a:pPr algn="just"/>
            <a:r>
              <a:rPr lang="es-ES" dirty="0"/>
              <a:t>Ahora bien, las podas implementadas en nuestro algoritmo de backtracking nos permiten reducir la complejidad temporal significativamente, de acuerdo a un criterio que depende de forma exclusiva de las características de los tableros. Esto es, cuanto mayor sea la densidad de pistas en las primeras celdas del sudoku, el número de iteraciones se disminuirá. De la misma forma, si los primeros valores de la solución son altos y no están dados como pistas, el número de iteraciones necesarias se incrementará.</a:t>
            </a:r>
          </a:p>
        </p:txBody>
      </p:sp>
    </p:spTree>
    <p:extLst>
      <p:ext uri="{BB962C8B-B14F-4D97-AF65-F5344CB8AC3E}">
        <p14:creationId xmlns:p14="http://schemas.microsoft.com/office/powerpoint/2010/main" val="3637901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AABEEDE-04BE-41D2-ADA1-2DD226F26528}"/>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2DF82489-6D87-4F16-82A0-BDAC0A2B55C8}"/>
              </a:ext>
            </a:extLst>
          </p:cNvPr>
          <p:cNvSpPr>
            <a:spLocks noGrp="1"/>
          </p:cNvSpPr>
          <p:nvPr>
            <p:ph idx="1"/>
          </p:nvPr>
        </p:nvSpPr>
        <p:spPr/>
        <p:txBody>
          <a:bodyPr/>
          <a:lstStyle/>
          <a:p>
            <a:endParaRPr lang="es-PE" dirty="0"/>
          </a:p>
        </p:txBody>
      </p:sp>
      <p:sp>
        <p:nvSpPr>
          <p:cNvPr id="7" name="CuadroTexto 6">
            <a:extLst>
              <a:ext uri="{FF2B5EF4-FFF2-40B4-BE49-F238E27FC236}">
                <a16:creationId xmlns:a16="http://schemas.microsoft.com/office/drawing/2014/main" id="{56CBD08C-2B62-4979-A1D0-6143869873F5}"/>
              </a:ext>
            </a:extLst>
          </p:cNvPr>
          <p:cNvSpPr txBox="1"/>
          <p:nvPr/>
        </p:nvSpPr>
        <p:spPr>
          <a:xfrm>
            <a:off x="3048000" y="3244334"/>
            <a:ext cx="6096000" cy="646331"/>
          </a:xfrm>
          <a:prstGeom prst="rect">
            <a:avLst/>
          </a:prstGeom>
          <a:noFill/>
        </p:spPr>
        <p:txBody>
          <a:bodyPr wrap="square">
            <a:spAutoFit/>
          </a:bodyPr>
          <a:lstStyle/>
          <a:p>
            <a:r>
              <a:rPr lang="es-PE" sz="3600" b="1" dirty="0"/>
              <a:t>Sudoku Con Backtracking</a:t>
            </a:r>
          </a:p>
        </p:txBody>
      </p:sp>
    </p:spTree>
    <p:extLst>
      <p:ext uri="{BB962C8B-B14F-4D97-AF65-F5344CB8AC3E}">
        <p14:creationId xmlns:p14="http://schemas.microsoft.com/office/powerpoint/2010/main" val="4090399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215E15-A5C4-4418-8F12-5D495E4FC0E0}"/>
              </a:ext>
            </a:extLst>
          </p:cNvPr>
          <p:cNvSpPr>
            <a:spLocks noGrp="1"/>
          </p:cNvSpPr>
          <p:nvPr>
            <p:ph type="title"/>
          </p:nvPr>
        </p:nvSpPr>
        <p:spPr/>
        <p:txBody>
          <a:bodyPr/>
          <a:lstStyle/>
          <a:p>
            <a:r>
              <a:rPr lang="es-PE" dirty="0"/>
              <a:t>RESUMEN</a:t>
            </a:r>
          </a:p>
        </p:txBody>
      </p:sp>
      <p:sp>
        <p:nvSpPr>
          <p:cNvPr id="3" name="Marcador de contenido 2">
            <a:extLst>
              <a:ext uri="{FF2B5EF4-FFF2-40B4-BE49-F238E27FC236}">
                <a16:creationId xmlns:a16="http://schemas.microsoft.com/office/drawing/2014/main" id="{04C338E9-4C05-4989-81AC-E5476DFE55F2}"/>
              </a:ext>
            </a:extLst>
          </p:cNvPr>
          <p:cNvSpPr>
            <a:spLocks noGrp="1"/>
          </p:cNvSpPr>
          <p:nvPr>
            <p:ph idx="1"/>
          </p:nvPr>
        </p:nvSpPr>
        <p:spPr/>
        <p:txBody>
          <a:bodyPr/>
          <a:lstStyle/>
          <a:p>
            <a:pPr algn="just"/>
            <a:r>
              <a:rPr lang="es-ES" dirty="0"/>
              <a:t>El juego del Sudoku se presenta como un problema de optimización que tiene una única solución. Se estudiarán sus orígenes y sus características, además de la aplicación de diversas técnicas de resolución de problemas y optimización.</a:t>
            </a:r>
            <a:endParaRPr lang="es-PE" dirty="0"/>
          </a:p>
        </p:txBody>
      </p:sp>
    </p:spTree>
    <p:extLst>
      <p:ext uri="{BB962C8B-B14F-4D97-AF65-F5344CB8AC3E}">
        <p14:creationId xmlns:p14="http://schemas.microsoft.com/office/powerpoint/2010/main" val="1424675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573CF0-60C7-4472-BDBA-11731A30915D}"/>
              </a:ext>
            </a:extLst>
          </p:cNvPr>
          <p:cNvSpPr>
            <a:spLocks noGrp="1"/>
          </p:cNvSpPr>
          <p:nvPr>
            <p:ph type="title"/>
          </p:nvPr>
        </p:nvSpPr>
        <p:spPr/>
        <p:txBody>
          <a:bodyPr/>
          <a:lstStyle/>
          <a:p>
            <a:r>
              <a:rPr lang="es-PE" dirty="0"/>
              <a:t>INTRODUCCIÓN</a:t>
            </a:r>
          </a:p>
        </p:txBody>
      </p:sp>
      <p:sp>
        <p:nvSpPr>
          <p:cNvPr id="3" name="Marcador de contenido 2">
            <a:extLst>
              <a:ext uri="{FF2B5EF4-FFF2-40B4-BE49-F238E27FC236}">
                <a16:creationId xmlns:a16="http://schemas.microsoft.com/office/drawing/2014/main" id="{4C30FA93-0C87-4C0F-88B1-09432E01D688}"/>
              </a:ext>
            </a:extLst>
          </p:cNvPr>
          <p:cNvSpPr>
            <a:spLocks noGrp="1"/>
          </p:cNvSpPr>
          <p:nvPr>
            <p:ph idx="1"/>
          </p:nvPr>
        </p:nvSpPr>
        <p:spPr>
          <a:xfrm>
            <a:off x="913795" y="2096064"/>
            <a:ext cx="5334605" cy="3695136"/>
          </a:xfrm>
        </p:spPr>
        <p:txBody>
          <a:bodyPr/>
          <a:lstStyle/>
          <a:p>
            <a:pPr algn="just"/>
            <a:r>
              <a:rPr lang="es-ES" dirty="0"/>
              <a:t>El Sudoku es un juego que consiste en un tablero de R x C casillas, donde R nota el número de filas y C el número de columnas. El tablero está dividido en un número k de bloques de tamaño r x c (con r = √𝑅 y c = √C) en los que colocaremos r x c elementos diferentes.</a:t>
            </a:r>
          </a:p>
          <a:p>
            <a:endParaRPr lang="es-PE" dirty="0"/>
          </a:p>
        </p:txBody>
      </p:sp>
      <p:pic>
        <p:nvPicPr>
          <p:cNvPr id="4" name="Imagen 3">
            <a:extLst>
              <a:ext uri="{FF2B5EF4-FFF2-40B4-BE49-F238E27FC236}">
                <a16:creationId xmlns:a16="http://schemas.microsoft.com/office/drawing/2014/main" id="{0D846002-B02E-4FA6-A796-C9C5F64D7654}"/>
              </a:ext>
            </a:extLst>
          </p:cNvPr>
          <p:cNvPicPr/>
          <p:nvPr/>
        </p:nvPicPr>
        <p:blipFill rotWithShape="1">
          <a:blip r:embed="rId2"/>
          <a:srcRect l="7173" t="21530" r="53081" b="30184"/>
          <a:stretch/>
        </p:blipFill>
        <p:spPr bwMode="auto">
          <a:xfrm>
            <a:off x="6964911" y="2286000"/>
            <a:ext cx="4423728" cy="30651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1935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64BA7F4-26DA-48EB-8A30-4F7343F48CA3}"/>
              </a:ext>
            </a:extLst>
          </p:cNvPr>
          <p:cNvSpPr>
            <a:spLocks noGrp="1"/>
          </p:cNvSpPr>
          <p:nvPr>
            <p:ph idx="1"/>
          </p:nvPr>
        </p:nvSpPr>
        <p:spPr>
          <a:xfrm>
            <a:off x="913795" y="733425"/>
            <a:ext cx="5991830" cy="5781675"/>
          </a:xfrm>
        </p:spPr>
        <p:txBody>
          <a:bodyPr>
            <a:normAutofit/>
          </a:bodyPr>
          <a:lstStyle/>
          <a:p>
            <a:pPr algn="just"/>
            <a:r>
              <a:rPr lang="es-ES" dirty="0"/>
              <a:t>El objetivo del Sudoku en su versión clásica, y más popular, es rellenar una cuadrícula de 81 casillas, en 9 filas y 9 columnas, divididas en cajas de 3x3, con los números del 1 al 9. Al rellenar el Sudoku debemos conseguir que no se repita ningún número en las filas, columnas y tampoco en las cajas de 3x3. Un Sudoku estará bien planteado si su solución es única.</a:t>
            </a:r>
          </a:p>
          <a:p>
            <a:pPr algn="just"/>
            <a:r>
              <a:rPr lang="es-ES" dirty="0"/>
              <a:t>Sin embargo, también podemos encontrar otras versiones de Sudokus con diferentes restricciones, variantes respecto a la colocación de los bloques, e incluso utilizando conjuntos de elementos que no sean exclusivamente numéricos.</a:t>
            </a:r>
          </a:p>
          <a:p>
            <a:endParaRPr lang="es-PE" dirty="0"/>
          </a:p>
        </p:txBody>
      </p:sp>
      <p:pic>
        <p:nvPicPr>
          <p:cNvPr id="4" name="Imagen 3">
            <a:extLst>
              <a:ext uri="{FF2B5EF4-FFF2-40B4-BE49-F238E27FC236}">
                <a16:creationId xmlns:a16="http://schemas.microsoft.com/office/drawing/2014/main" id="{30BA8CCA-235A-41E0-AB50-13D7CD745C8F}"/>
              </a:ext>
            </a:extLst>
          </p:cNvPr>
          <p:cNvPicPr/>
          <p:nvPr/>
        </p:nvPicPr>
        <p:blipFill rotWithShape="1">
          <a:blip r:embed="rId2" cstate="print">
            <a:extLst>
              <a:ext uri="{28A0092B-C50C-407E-A947-70E740481C1C}">
                <a14:useLocalDpi xmlns:a14="http://schemas.microsoft.com/office/drawing/2010/main" val="0"/>
              </a:ext>
            </a:extLst>
          </a:blip>
          <a:srcRect l="49271" t="19231" r="9455" b="15552"/>
          <a:stretch/>
        </p:blipFill>
        <p:spPr bwMode="auto">
          <a:xfrm>
            <a:off x="7534274" y="1452245"/>
            <a:ext cx="3990975" cy="36245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41676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CFF0CF-5CEA-4751-9E12-1B82F0C8F786}"/>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354323E4-CC52-4E91-B22C-82FD19A5353A}"/>
              </a:ext>
            </a:extLst>
          </p:cNvPr>
          <p:cNvSpPr>
            <a:spLocks noGrp="1"/>
          </p:cNvSpPr>
          <p:nvPr>
            <p:ph idx="1"/>
          </p:nvPr>
        </p:nvSpPr>
        <p:spPr/>
        <p:txBody>
          <a:bodyPr/>
          <a:lstStyle/>
          <a:p>
            <a:pPr algn="just"/>
            <a:r>
              <a:rPr lang="es-ES" dirty="0"/>
              <a:t>Hay que tener en cuenta que los Sudokus vienen con un conjunto de valores numéricos ya incluidos, denominados pistas. Las pistas no son colocadas en orden aleatorio. El número de pistas incluidas inicialmente en el Sudoku nos determinará su nivel de dificultad. Aunque la dificultad también está relacionada con el tiempo que toma encontrar la solución.</a:t>
            </a:r>
            <a:endParaRPr lang="es-PE" dirty="0"/>
          </a:p>
        </p:txBody>
      </p:sp>
    </p:spTree>
    <p:extLst>
      <p:ext uri="{BB962C8B-B14F-4D97-AF65-F5344CB8AC3E}">
        <p14:creationId xmlns:p14="http://schemas.microsoft.com/office/powerpoint/2010/main" val="3174783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6C58E39-268B-4E67-A337-B7C3DB75805C}"/>
              </a:ext>
            </a:extLst>
          </p:cNvPr>
          <p:cNvSpPr>
            <a:spLocks noGrp="1"/>
          </p:cNvSpPr>
          <p:nvPr>
            <p:ph type="title"/>
          </p:nvPr>
        </p:nvSpPr>
        <p:spPr/>
        <p:txBody>
          <a:bodyPr/>
          <a:lstStyle/>
          <a:p>
            <a:r>
              <a:rPr lang="es-PE" dirty="0"/>
              <a:t>Historia</a:t>
            </a:r>
          </a:p>
        </p:txBody>
      </p:sp>
      <p:sp>
        <p:nvSpPr>
          <p:cNvPr id="3" name="Marcador de contenido 2">
            <a:extLst>
              <a:ext uri="{FF2B5EF4-FFF2-40B4-BE49-F238E27FC236}">
                <a16:creationId xmlns:a16="http://schemas.microsoft.com/office/drawing/2014/main" id="{AD9E9086-4E11-4988-A754-0108F52A08C8}"/>
              </a:ext>
            </a:extLst>
          </p:cNvPr>
          <p:cNvSpPr>
            <a:spLocks noGrp="1"/>
          </p:cNvSpPr>
          <p:nvPr>
            <p:ph idx="1"/>
          </p:nvPr>
        </p:nvSpPr>
        <p:spPr>
          <a:xfrm>
            <a:off x="913795" y="2096064"/>
            <a:ext cx="4324955" cy="3695136"/>
          </a:xfrm>
        </p:spPr>
        <p:txBody>
          <a:bodyPr/>
          <a:lstStyle/>
          <a:p>
            <a:pPr algn="just"/>
            <a:r>
              <a:rPr lang="es-PE" sz="1800" dirty="0">
                <a:effectLst/>
                <a:latin typeface="Arial" panose="020B0604020202020204" pitchFamily="34" charset="0"/>
                <a:ea typeface="Calibri" panose="020F0502020204030204" pitchFamily="34" charset="0"/>
                <a:cs typeface="Times New Roman" panose="02020603050405020304" pitchFamily="18" charset="0"/>
              </a:rPr>
              <a:t>El juego del Sudoku tiene sus orígenes en civilizaciones antiguas como la china o la árabe. En estas civilizaciones existían unos juegos denominados “cuadrados mágicos” a los que se les atribuía propiedades especiales, siendo utilizados en los campos de la Astrología y el Esoterismo. </a:t>
            </a:r>
            <a:endParaRPr lang="es-PE"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PE" dirty="0"/>
          </a:p>
        </p:txBody>
      </p:sp>
      <p:pic>
        <p:nvPicPr>
          <p:cNvPr id="4" name="Imagen 3">
            <a:extLst>
              <a:ext uri="{FF2B5EF4-FFF2-40B4-BE49-F238E27FC236}">
                <a16:creationId xmlns:a16="http://schemas.microsoft.com/office/drawing/2014/main" id="{C1F1FBF7-94D6-4285-A15D-E64537F8CB15}"/>
              </a:ext>
            </a:extLst>
          </p:cNvPr>
          <p:cNvPicPr/>
          <p:nvPr/>
        </p:nvPicPr>
        <p:blipFill rotWithShape="1">
          <a:blip r:embed="rId2"/>
          <a:srcRect l="6350" t="23829" r="52728" b="28094"/>
          <a:stretch/>
        </p:blipFill>
        <p:spPr bwMode="auto">
          <a:xfrm>
            <a:off x="6416675" y="2096064"/>
            <a:ext cx="4984750" cy="31756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56236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0B0DF-7E01-4DD6-8E03-48BFB774FEA0}"/>
              </a:ext>
            </a:extLst>
          </p:cNvPr>
          <p:cNvSpPr>
            <a:spLocks noGrp="1"/>
          </p:cNvSpPr>
          <p:nvPr>
            <p:ph type="title"/>
          </p:nvPr>
        </p:nvSpPr>
        <p:spPr/>
        <p:txBody>
          <a:bodyPr/>
          <a:lstStyle/>
          <a:p>
            <a:r>
              <a:rPr lang="es-ES" dirty="0"/>
              <a:t>RESOLUCIÓN DEL SUDOKU MEDIANTE ALGORITMOS</a:t>
            </a:r>
            <a:endParaRPr lang="es-PE" dirty="0"/>
          </a:p>
        </p:txBody>
      </p:sp>
      <p:sp>
        <p:nvSpPr>
          <p:cNvPr id="3" name="Marcador de contenido 2">
            <a:extLst>
              <a:ext uri="{FF2B5EF4-FFF2-40B4-BE49-F238E27FC236}">
                <a16:creationId xmlns:a16="http://schemas.microsoft.com/office/drawing/2014/main" id="{4C851155-D8EA-404A-9832-4F501448370F}"/>
              </a:ext>
            </a:extLst>
          </p:cNvPr>
          <p:cNvSpPr>
            <a:spLocks noGrp="1"/>
          </p:cNvSpPr>
          <p:nvPr>
            <p:ph idx="1"/>
          </p:nvPr>
        </p:nvSpPr>
        <p:spPr>
          <a:xfrm>
            <a:off x="989995" y="2781864"/>
            <a:ext cx="10353762" cy="3695136"/>
          </a:xfrm>
        </p:spPr>
        <p:txBody>
          <a:bodyPr/>
          <a:lstStyle/>
          <a:p>
            <a:pPr algn="just"/>
            <a:r>
              <a:rPr lang="es-ES" dirty="0"/>
              <a:t>El Sudoku tiene asociado dos problemas básicos: la generación de tableros válidos y la búsqueda de una solución que lo solucione.</a:t>
            </a:r>
          </a:p>
          <a:p>
            <a:pPr algn="just"/>
            <a:r>
              <a:rPr lang="es-ES" dirty="0"/>
              <a:t>Pero en esta sección nos vamos a centrar a la búsqueda de una solución, dicha solución está demostrado que se trata de un problema NP-completo, con lo cual no se ha descubierto hasta hoy un algoritmo que le dé solución en un tiempo polinomial.</a:t>
            </a:r>
            <a:endParaRPr lang="es-PE" dirty="0"/>
          </a:p>
        </p:txBody>
      </p:sp>
    </p:spTree>
    <p:extLst>
      <p:ext uri="{BB962C8B-B14F-4D97-AF65-F5344CB8AC3E}">
        <p14:creationId xmlns:p14="http://schemas.microsoft.com/office/powerpoint/2010/main" val="472663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BBF537-6D89-4D93-80A0-86AA7E6F3D86}"/>
              </a:ext>
            </a:extLst>
          </p:cNvPr>
          <p:cNvSpPr>
            <a:spLocks noGrp="1"/>
          </p:cNvSpPr>
          <p:nvPr>
            <p:ph type="title"/>
          </p:nvPr>
        </p:nvSpPr>
        <p:spPr/>
        <p:txBody>
          <a:bodyPr/>
          <a:lstStyle/>
          <a:p>
            <a:r>
              <a:rPr lang="es-PE" dirty="0"/>
              <a:t>Técnica Backtracking</a:t>
            </a:r>
          </a:p>
        </p:txBody>
      </p:sp>
      <p:sp>
        <p:nvSpPr>
          <p:cNvPr id="3" name="Marcador de contenido 2">
            <a:extLst>
              <a:ext uri="{FF2B5EF4-FFF2-40B4-BE49-F238E27FC236}">
                <a16:creationId xmlns:a16="http://schemas.microsoft.com/office/drawing/2014/main" id="{5331E0D6-2E60-451B-B777-40C0DDB25A21}"/>
              </a:ext>
            </a:extLst>
          </p:cNvPr>
          <p:cNvSpPr>
            <a:spLocks noGrp="1"/>
          </p:cNvSpPr>
          <p:nvPr>
            <p:ph idx="1"/>
          </p:nvPr>
        </p:nvSpPr>
        <p:spPr/>
        <p:txBody>
          <a:bodyPr/>
          <a:lstStyle/>
          <a:p>
            <a:pPr algn="just"/>
            <a:r>
              <a:rPr lang="es-ES" dirty="0"/>
              <a:t>se basa en un algoritmo de búsqueda en el cual se explora un árbol de soluciones en anchura o profundidad. Una de las alternativas de esta técnica es la de emplearlo en su forma más primitiva, que es la de un algoritmo de fuerza bruta.</a:t>
            </a:r>
          </a:p>
          <a:p>
            <a:pPr algn="just"/>
            <a:r>
              <a:rPr lang="es-ES" dirty="0"/>
              <a:t>En este caso el algoritmo se encargará de probar en cada casilla, y a partir de una casilla inicial, cada uno de los valores disponibles, analizando inmediatamente la validez de la decisión tomada. Si la solución parcial no satisface las condiciones de la Regla Única, el algoritmo retrocederá (</a:t>
            </a:r>
            <a:r>
              <a:rPr lang="es-ES" dirty="0" err="1"/>
              <a:t>backtrack</a:t>
            </a:r>
            <a:r>
              <a:rPr lang="es-ES" dirty="0"/>
              <a:t>) al nivel de búsqueda anterior y generará otro tablero, con el siguiente valor disponible ubicado en la posición última de análisis.</a:t>
            </a:r>
            <a:endParaRPr lang="es-PE" dirty="0"/>
          </a:p>
        </p:txBody>
      </p:sp>
    </p:spTree>
    <p:extLst>
      <p:ext uri="{BB962C8B-B14F-4D97-AF65-F5344CB8AC3E}">
        <p14:creationId xmlns:p14="http://schemas.microsoft.com/office/powerpoint/2010/main" val="17810935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Damasco</Template>
  <TotalTime>92</TotalTime>
  <Words>847</Words>
  <Application>Microsoft Office PowerPoint</Application>
  <PresentationFormat>Panorámica</PresentationFormat>
  <Paragraphs>32</Paragraphs>
  <Slides>16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16</vt:i4>
      </vt:variant>
    </vt:vector>
  </HeadingPairs>
  <TitlesOfParts>
    <vt:vector size="23" baseType="lpstr">
      <vt:lpstr>Arial</vt:lpstr>
      <vt:lpstr>Bookman Old Style</vt:lpstr>
      <vt:lpstr>Calibri</vt:lpstr>
      <vt:lpstr>Calibri Light</vt:lpstr>
      <vt:lpstr>Calisto MT</vt:lpstr>
      <vt:lpstr>Rockwell</vt:lpstr>
      <vt:lpstr>Damask</vt:lpstr>
      <vt:lpstr>Universidad Nacional San Antonio Abad Del Cusco </vt:lpstr>
      <vt:lpstr>Presentación de PowerPoint</vt:lpstr>
      <vt:lpstr>RESUMEN</vt:lpstr>
      <vt:lpstr>INTRODUCCIÓN</vt:lpstr>
      <vt:lpstr>Presentación de PowerPoint</vt:lpstr>
      <vt:lpstr>Presentación de PowerPoint</vt:lpstr>
      <vt:lpstr>Historia</vt:lpstr>
      <vt:lpstr>RESOLUCIÓN DEL SUDOKU MEDIANTE ALGORITMOS</vt:lpstr>
      <vt:lpstr>Técnica Backtracking</vt:lpstr>
      <vt:lpstr>Presentación de PowerPoint</vt:lpstr>
      <vt:lpstr>Implementación en Pseudocódigo</vt:lpstr>
      <vt:lpstr>Presentación de PowerPoint</vt:lpstr>
      <vt:lpstr>Presentación de PowerPoint</vt:lpstr>
      <vt:lpstr>Presentación de PowerPoint</vt:lpstr>
      <vt:lpstr>Análisis de inhibidores del paralelismo</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Sudoku Con Backtracking</dc:title>
  <dc:creator>Ivan</dc:creator>
  <cp:lastModifiedBy>Ivan</cp:lastModifiedBy>
  <cp:revision>9</cp:revision>
  <dcterms:created xsi:type="dcterms:W3CDTF">2020-10-23T09:28:18Z</dcterms:created>
  <dcterms:modified xsi:type="dcterms:W3CDTF">2020-10-23T11:01:14Z</dcterms:modified>
</cp:coreProperties>
</file>

<file path=docProps/thumbnail.jpeg>
</file>